
<file path=[Content_Types].xml><?xml version="1.0" encoding="utf-8"?>
<Types xmlns="http://schemas.openxmlformats.org/package/2006/content-types">
  <Default Extension="jpg" ContentType="image/jpeg"/>
  <Default Extension="emf" ContentType="image/x-emf"/>
  <Default Extension="mp3" ContentType="audio/unknown"/>
  <Default Extension="xml" ContentType="application/xml"/>
  <Default Extension="jpeg" ContentType="image/jpeg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docx" ContentType="application/vnd.openxmlformats-officedocument.wordprocessingml.document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5" r:id="rId2"/>
    <p:sldId id="307" r:id="rId3"/>
    <p:sldId id="309" r:id="rId4"/>
    <p:sldId id="303" r:id="rId5"/>
    <p:sldId id="304" r:id="rId6"/>
    <p:sldId id="306" r:id="rId7"/>
    <p:sldId id="310" r:id="rId8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9" autoAdjust="0"/>
    <p:restoredTop sz="94434" autoAdjust="0"/>
  </p:normalViewPr>
  <p:slideViewPr>
    <p:cSldViewPr snapToGrid="0" snapToObjects="1">
      <p:cViewPr>
        <p:scale>
          <a:sx n="50" d="100"/>
          <a:sy n="50" d="100"/>
        </p:scale>
        <p:origin x="-1928" y="-5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26E78-8608-4A1D-9179-40DF8A108D1B}" type="datetimeFigureOut">
              <a:rPr lang="en-IE" smtClean="0"/>
              <a:t>05/10/17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 smtClean="0"/>
              <a:t>BMAP Induction Briefing - Lite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1AE52-7562-4961-B95D-FE86CA9044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35033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77CCC-8463-4841-ADF3-73F4BC29386B}" type="datetimeFigureOut">
              <a:rPr lang="en-IE" smtClean="0"/>
              <a:t>05/10/17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 smtClean="0"/>
              <a:t>BMAP Induction Briefing - Lite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F4878-A6A5-4B9B-9403-D2A365E209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73306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F4878-A6A5-4B9B-9403-D2A365E209F0}" type="slidenum">
              <a:rPr lang="en-IE" smtClean="0"/>
              <a:t>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BMAP Induction Briefing - Lite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029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smtClean="0"/>
              <a:t>BMAP Induction Briefing - Lite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DF4878-A6A5-4B9B-9403-D2A365E209F0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830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01077"/>
            <a:ext cx="2844800" cy="365125"/>
          </a:xfrm>
        </p:spPr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1651"/>
            <a:ext cx="109728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nstituteSML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39" y="5865655"/>
            <a:ext cx="807161" cy="8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2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2.jp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3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3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4" Type="http://schemas.openxmlformats.org/officeDocument/2006/relationships/slideLayout" Target="../slideLayouts/slideLayout7.xml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5.emf"/><Relationship Id="rId7" Type="http://schemas.openxmlformats.org/officeDocument/2006/relationships/image" Target="../media/image3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" Type="http://schemas.openxmlformats.org/officeDocument/2006/relationships/vmlDrawing" Target="../drawings/vmlDrawing1.vml"/><Relationship Id="rId2" Type="http://schemas.microsoft.com/office/2007/relationships/media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aN36EcTE54Q" TargetMode="External"/><Relationship Id="rId5" Type="http://schemas.openxmlformats.org/officeDocument/2006/relationships/image" Target="../media/image3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MAP Logo l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7" y="3141598"/>
            <a:ext cx="5791200" cy="7977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2667" y="3939326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Arial Black"/>
                <a:cs typeface="Arial Black"/>
              </a:rPr>
              <a:t>The Business Model Actualisation Platform</a:t>
            </a:r>
            <a:r>
              <a:rPr lang="en-GB" dirty="0">
                <a:solidFill>
                  <a:srgbClr val="7F7F7F"/>
                </a:solidFill>
                <a:latin typeface="Arial Black"/>
                <a:cs typeface="Arial Black"/>
              </a:rPr>
              <a:t> 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4901672" y="5106386"/>
            <a:ext cx="238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 Situation </a:t>
            </a:r>
            <a:r>
              <a:rPr lang="en-IE" dirty="0" smtClean="0"/>
              <a:t>2</a:t>
            </a:r>
          </a:p>
          <a:p>
            <a:pPr algn="ctr"/>
            <a:r>
              <a:rPr lang="en-IE" dirty="0" smtClean="0"/>
              <a:t>Briefing</a:t>
            </a:r>
            <a:endParaRPr lang="en-IE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pic>
        <p:nvPicPr>
          <p:cNvPr id="4" name="creativit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66800" y="6172200"/>
            <a:ext cx="812800" cy="81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08"/>
    </mc:Choice>
    <mc:Fallback xmlns="">
      <p:transition advTm="1010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3774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631024" y="1505074"/>
            <a:ext cx="8896058" cy="4438526"/>
            <a:chOff x="120974" y="1741204"/>
            <a:chExt cx="8896058" cy="4718104"/>
          </a:xfrm>
        </p:grpSpPr>
        <p:sp>
          <p:nvSpPr>
            <p:cNvPr id="5" name="Right Arrow 4"/>
            <p:cNvSpPr/>
            <p:nvPr/>
          </p:nvSpPr>
          <p:spPr>
            <a:xfrm>
              <a:off x="2026229" y="4169613"/>
              <a:ext cx="2556580" cy="481697"/>
            </a:xfrm>
            <a:prstGeom prst="rightArrow">
              <a:avLst/>
            </a:prstGeom>
            <a:solidFill>
              <a:srgbClr val="073C5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4637214" y="4181642"/>
              <a:ext cx="2465853" cy="481702"/>
            </a:xfrm>
            <a:prstGeom prst="rightArrow">
              <a:avLst/>
            </a:prstGeom>
            <a:solidFill>
              <a:srgbClr val="7F7F7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38663" y="1749152"/>
              <a:ext cx="1613647" cy="55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latin typeface="Century Gothic" panose="020B0502020202020204" pitchFamily="34" charset="0"/>
                </a:defRPr>
              </a:lvl1pPr>
            </a:lstStyle>
            <a:p>
              <a:r>
                <a:rPr lang="en-IE" dirty="0"/>
                <a:t>YOU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10632" y="1741204"/>
              <a:ext cx="2505889" cy="55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latin typeface="Century Gothic" panose="020B0502020202020204" pitchFamily="34" charset="0"/>
                </a:defRPr>
              </a:lvl1pPr>
            </a:lstStyle>
            <a:p>
              <a:pPr algn="ctr"/>
              <a:r>
                <a:rPr lang="en-IE" sz="2800" dirty="0"/>
                <a:t>CUSTOMER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20974" y="2364494"/>
              <a:ext cx="1853455" cy="4091724"/>
            </a:xfrm>
            <a:prstGeom prst="rect">
              <a:avLst/>
            </a:prstGeom>
            <a:solidFill>
              <a:srgbClr val="073C5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Products and Services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32425" y="2364494"/>
              <a:ext cx="1853455" cy="184896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Gain Creators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IE" sz="11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  <a:p>
              <a:endParaRPr lang="en-IE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32425" y="4608908"/>
              <a:ext cx="1853455" cy="18504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Pain Relievers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1100" b="1" dirty="0">
                <a:latin typeface="Century Gothic" panose="020B0502020202020204" pitchFamily="34" charset="0"/>
              </a:endParaRPr>
            </a:p>
            <a:p>
              <a:endParaRPr lang="en-IE" b="1" dirty="0">
                <a:latin typeface="Century Gothic" panose="020B0502020202020204" pitchFamily="34" charset="0"/>
              </a:endParaRPr>
            </a:p>
            <a:p>
              <a:endParaRPr lang="en-IE" b="1" dirty="0">
                <a:latin typeface="Century Gothic" panose="020B0502020202020204" pitchFamily="34" charset="0"/>
              </a:endParaRPr>
            </a:p>
            <a:p>
              <a:endParaRPr lang="en-IE" b="1" dirty="0">
                <a:latin typeface="Century Gothic" panose="020B0502020202020204" pitchFamily="34" charset="0"/>
              </a:endParaRPr>
            </a:p>
            <a:p>
              <a:endParaRPr lang="en-I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56887" y="2364494"/>
              <a:ext cx="1853455" cy="1850400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Gains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IE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52126" y="4608908"/>
              <a:ext cx="1853455" cy="1850400"/>
            </a:xfrm>
            <a:prstGeom prst="rect">
              <a:avLst/>
            </a:prstGeom>
            <a:solidFill>
              <a:srgbClr val="073C5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Pains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IE" sz="11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  <a:p>
              <a:endParaRPr lang="en-IE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3577" y="2364494"/>
              <a:ext cx="1853455" cy="4091724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Customer Jobs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IE" sz="1100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480622" y="312854"/>
            <a:ext cx="4547352" cy="1140229"/>
            <a:chOff x="1497556" y="336920"/>
            <a:chExt cx="4547352" cy="1140229"/>
          </a:xfrm>
        </p:grpSpPr>
        <p:sp>
          <p:nvSpPr>
            <p:cNvPr id="24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Value Proposition Canvas </a:t>
              </a:r>
            </a:p>
            <a:p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6738655" y="334457"/>
            <a:ext cx="3764244" cy="821243"/>
          </a:xfrm>
          <a:prstGeom prst="rect">
            <a:avLst/>
          </a:prstGeom>
          <a:noFill/>
          <a:ln w="28575">
            <a:solidFill>
              <a:srgbClr val="7F7F7F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  <a:t>Team/Company:</a:t>
            </a:r>
            <a:b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  <a:t>			   </a:t>
            </a:r>
            <a:b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  <a:t>Date:   </a:t>
            </a:r>
            <a:endParaRPr lang="en-GB" sz="1600" b="1" i="1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692"/>
    </mc:Choice>
    <mc:Fallback xmlns="">
      <p:transition advTm="2869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943625"/>
              </p:ext>
            </p:extLst>
          </p:nvPr>
        </p:nvGraphicFramePr>
        <p:xfrm>
          <a:off x="2404980" y="1528243"/>
          <a:ext cx="8048709" cy="1600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05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r>
                        <a:rPr lang="en-IE" dirty="0" smtClean="0"/>
                        <a:t>Customer Type: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Male, 25-30 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/>
                        <a:t>Value </a:t>
                      </a:r>
                      <a:r>
                        <a:rPr lang="en-IE" dirty="0" smtClean="0"/>
                        <a:t>Proposition: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Needs to lose weight, build more muscle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/>
                        <a:t>Decision to buy </a:t>
                      </a:r>
                      <a:r>
                        <a:rPr lang="en-IE" dirty="0" smtClean="0"/>
                        <a:t>process: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Personal decision. Must be good value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Willing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to spend: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€50 per month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04808" y="3267564"/>
            <a:ext cx="598488" cy="1569660"/>
          </a:xfrm>
          <a:prstGeom prst="rect">
            <a:avLst/>
          </a:prstGeom>
          <a:solidFill>
            <a:srgbClr val="073C5C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E" sz="96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4808" y="5013078"/>
            <a:ext cx="598488" cy="1569660"/>
          </a:xfrm>
          <a:prstGeom prst="rect">
            <a:avLst/>
          </a:prstGeom>
          <a:solidFill>
            <a:srgbClr val="073C5C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E" sz="96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3779" y="1528245"/>
            <a:ext cx="598488" cy="1569660"/>
          </a:xfrm>
          <a:prstGeom prst="rect">
            <a:avLst/>
          </a:prstGeom>
          <a:solidFill>
            <a:srgbClr val="073C5C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IE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79593"/>
              </p:ext>
            </p:extLst>
          </p:nvPr>
        </p:nvGraphicFramePr>
        <p:xfrm>
          <a:off x="2404980" y="3246615"/>
          <a:ext cx="8048709" cy="1600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05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r>
                        <a:rPr lang="en-IE" dirty="0" smtClean="0"/>
                        <a:t>Customer Type: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Male,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50+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/>
                        <a:t>Value </a:t>
                      </a:r>
                      <a:r>
                        <a:rPr lang="en-IE" dirty="0" smtClean="0"/>
                        <a:t>Proposition: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Wants to get aerobically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fit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/>
                        <a:t>Decision to buy </a:t>
                      </a:r>
                      <a:r>
                        <a:rPr lang="en-IE" dirty="0" smtClean="0"/>
                        <a:t>process: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Personal decision. Must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be close to home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Willing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to spend: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€300-400 per year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893859"/>
              </p:ext>
            </p:extLst>
          </p:nvPr>
        </p:nvGraphicFramePr>
        <p:xfrm>
          <a:off x="2400278" y="4981371"/>
          <a:ext cx="8048709" cy="1600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05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r>
                        <a:rPr lang="en-IE" dirty="0" smtClean="0"/>
                        <a:t>Customer Type: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Female, 20-25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/>
                        <a:t>Value </a:t>
                      </a:r>
                      <a:r>
                        <a:rPr lang="en-IE" dirty="0" smtClean="0"/>
                        <a:t>Proposition: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Wants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to keep fit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/>
                        <a:t>Decision to buy </a:t>
                      </a:r>
                      <a:r>
                        <a:rPr lang="en-IE" dirty="0" smtClean="0"/>
                        <a:t>process: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Impulse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decision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Willing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to spend: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€25 per month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97556" y="336920"/>
            <a:ext cx="4547352" cy="1140229"/>
            <a:chOff x="1497556" y="336920"/>
            <a:chExt cx="4547352" cy="1140229"/>
          </a:xfrm>
        </p:grpSpPr>
        <p:sp>
          <p:nvSpPr>
            <p:cNvPr id="17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Customer Profiles </a:t>
              </a:r>
            </a:p>
            <a:p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672"/>
    </mc:Choice>
    <mc:Fallback xmlns="">
      <p:transition advTm="126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6687856" y="334457"/>
            <a:ext cx="3764244" cy="821243"/>
          </a:xfrm>
          <a:noFill/>
          <a:ln w="28575">
            <a:solidFill>
              <a:srgbClr val="7F7F7F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GB" sz="1600" b="1" i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Team</a:t>
            </a:r>
            <a:r>
              <a:rPr lang="en-GB" sz="1600" b="1" i="1" dirty="0">
                <a:solidFill>
                  <a:srgbClr val="7F7F7F"/>
                </a:solidFill>
                <a:latin typeface="Century Gothic" panose="020B0502020202020204" pitchFamily="34" charset="0"/>
              </a:rPr>
              <a:t>/Company</a:t>
            </a:r>
            <a:r>
              <a:rPr lang="en-GB" sz="1600" b="1" i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:</a:t>
            </a:r>
            <a:br>
              <a:rPr lang="en-GB" sz="1600" b="1" i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en-GB" sz="1600" b="1" i="1" dirty="0">
                <a:solidFill>
                  <a:srgbClr val="7F7F7F"/>
                </a:solidFill>
                <a:latin typeface="Century Gothic" panose="020B0502020202020204" pitchFamily="34" charset="0"/>
              </a:rPr>
              <a:t>			   </a:t>
            </a:r>
            <a:r>
              <a:rPr lang="en-GB" sz="1600" b="1" i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/>
            </a:r>
            <a:br>
              <a:rPr lang="en-GB" sz="1600" b="1" i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en-GB" sz="1600" b="1" i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Date</a:t>
            </a:r>
            <a:r>
              <a:rPr lang="en-GB" sz="1600" b="1" i="1" dirty="0">
                <a:solidFill>
                  <a:srgbClr val="7F7F7F"/>
                </a:solidFill>
                <a:latin typeface="Century Gothic" panose="020B0502020202020204" pitchFamily="34" charset="0"/>
              </a:rPr>
              <a:t>:  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31024" y="1505074"/>
            <a:ext cx="8896058" cy="4438526"/>
            <a:chOff x="120974" y="1741204"/>
            <a:chExt cx="8896058" cy="4718104"/>
          </a:xfrm>
        </p:grpSpPr>
        <p:sp>
          <p:nvSpPr>
            <p:cNvPr id="5" name="Right Arrow 4"/>
            <p:cNvSpPr/>
            <p:nvPr/>
          </p:nvSpPr>
          <p:spPr>
            <a:xfrm>
              <a:off x="2026229" y="4169613"/>
              <a:ext cx="2556580" cy="481697"/>
            </a:xfrm>
            <a:prstGeom prst="rightArrow">
              <a:avLst/>
            </a:prstGeom>
            <a:solidFill>
              <a:srgbClr val="073C5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4637214" y="4181642"/>
              <a:ext cx="2465853" cy="481702"/>
            </a:xfrm>
            <a:prstGeom prst="rightArrow">
              <a:avLst/>
            </a:prstGeom>
            <a:solidFill>
              <a:srgbClr val="7F7F7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38663" y="1749152"/>
              <a:ext cx="1613647" cy="55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latin typeface="Century Gothic" panose="020B0502020202020204" pitchFamily="34" charset="0"/>
                </a:defRPr>
              </a:lvl1pPr>
            </a:lstStyle>
            <a:p>
              <a:r>
                <a:rPr lang="en-IE" dirty="0"/>
                <a:t>YOU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10632" y="1741204"/>
              <a:ext cx="2505889" cy="55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latin typeface="Century Gothic" panose="020B0502020202020204" pitchFamily="34" charset="0"/>
                </a:defRPr>
              </a:lvl1pPr>
            </a:lstStyle>
            <a:p>
              <a:pPr algn="ctr"/>
              <a:r>
                <a:rPr lang="en-IE" sz="2800" dirty="0"/>
                <a:t>CUSTOMER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20974" y="2364494"/>
              <a:ext cx="1853455" cy="4091724"/>
            </a:xfrm>
            <a:prstGeom prst="rect">
              <a:avLst/>
            </a:prstGeom>
            <a:solidFill>
              <a:srgbClr val="073C5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Products and Services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200" dirty="0">
                  <a:latin typeface="Century Gothic" panose="020B0502020202020204" pitchFamily="34" charset="0"/>
                </a:rPr>
                <a:t>What products do you make that help your customer achieve their goals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200" dirty="0">
                  <a:latin typeface="Century Gothic" panose="020B0502020202020204" pitchFamily="34" charset="0"/>
                </a:rPr>
                <a:t>What services do you provide to help your customer achieve their goals  </a:t>
              </a:r>
              <a:endParaRPr lang="en-IE" sz="1200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32425" y="2364494"/>
              <a:ext cx="1853455" cy="184896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Gain Creators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Which of your products or services  create  gains or benefits  for your customer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Which maximise outcomes, positive emotions</a:t>
              </a:r>
            </a:p>
            <a:p>
              <a:pPr lvl="0"/>
              <a:r>
                <a:rPr lang="en-IE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endParaRPr lang="en-IE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32425" y="4608908"/>
              <a:ext cx="1853455" cy="18504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Pain Relievers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Century Gothic" panose="020B0502020202020204" pitchFamily="34" charset="0"/>
                </a:rPr>
                <a:t>Are you relieving or eliminating any unwanted costs, negative emotions or risks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Century Gothic" panose="020B0502020202020204" pitchFamily="34" charset="0"/>
                </a:rPr>
                <a:t>Are you making your customer’s life easier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56887" y="2364494"/>
              <a:ext cx="1853455" cy="1850400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Gains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Century Gothic" panose="020B0502020202020204" pitchFamily="34" charset="0"/>
                </a:rPr>
                <a:t>Are there cost savings, positive emotions, social gains your customer desires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Century Gothic" panose="020B0502020202020204" pitchFamily="34" charset="0"/>
                </a:rPr>
                <a:t>Any other benefits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52126" y="4608908"/>
              <a:ext cx="1853455" cy="1850400"/>
            </a:xfrm>
            <a:prstGeom prst="rect">
              <a:avLst/>
            </a:prstGeom>
            <a:solidFill>
              <a:srgbClr val="073C5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Pains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What annoys your customer before, during and after doing a job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Are there unwanted costs, negative emotions, risks, annoyances</a:t>
              </a:r>
            </a:p>
            <a:p>
              <a:pPr lvl="0"/>
              <a:r>
                <a:rPr lang="en-IE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endParaRPr lang="en-IE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3577" y="2364494"/>
              <a:ext cx="1853455" cy="4091724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Customer Jobs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What jobs are your customers doing that you can help them with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What problems are they trying to solve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What needs are they trying to satisfy</a:t>
              </a:r>
              <a:endParaRPr lang="en-IE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  <a:p>
              <a:endParaRPr lang="en-IE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480622" y="312854"/>
            <a:ext cx="4547352" cy="1140229"/>
            <a:chOff x="1497556" y="336920"/>
            <a:chExt cx="4547352" cy="1140229"/>
          </a:xfrm>
        </p:grpSpPr>
        <p:sp>
          <p:nvSpPr>
            <p:cNvPr id="24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Value Proposition Canvas </a:t>
              </a:r>
            </a:p>
            <a:p>
              <a:r>
                <a:rPr lang="en-IE" sz="2000" b="1" dirty="0" smtClean="0">
                  <a:latin typeface="Arial" panose="020B0604020202020204" pitchFamily="34" charset="0"/>
                </a:rPr>
                <a:t>Trigger Sheet</a:t>
              </a:r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622"/>
    </mc:Choice>
    <mc:Fallback xmlns="">
      <p:transition advTm="186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439686"/>
              </p:ext>
            </p:extLst>
          </p:nvPr>
        </p:nvGraphicFramePr>
        <p:xfrm>
          <a:off x="2123666" y="1337746"/>
          <a:ext cx="7615082" cy="4832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Document" r:id="rId5" imgW="9418695" imgH="6491069" progId="Word.Document.12">
                  <p:embed/>
                </p:oleObj>
              </mc:Choice>
              <mc:Fallback>
                <p:oleObj name="Document" r:id="rId5" imgW="9418695" imgH="64910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3666" y="1337746"/>
                        <a:ext cx="7615082" cy="4832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63267" y="1540938"/>
            <a:ext cx="1608669" cy="3107264"/>
            <a:chOff x="7065282" y="1455767"/>
            <a:chExt cx="1737938" cy="3575893"/>
          </a:xfrm>
        </p:grpSpPr>
        <p:sp>
          <p:nvSpPr>
            <p:cNvPr id="4" name="Rectangle 3"/>
            <p:cNvSpPr/>
            <p:nvPr/>
          </p:nvSpPr>
          <p:spPr>
            <a:xfrm>
              <a:off x="7074432" y="1455767"/>
              <a:ext cx="1728788" cy="2040474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65282" y="3526712"/>
              <a:ext cx="1728788" cy="1504948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80622" y="312854"/>
            <a:ext cx="4547352" cy="1140229"/>
            <a:chOff x="1497556" y="336920"/>
            <a:chExt cx="4547352" cy="1140229"/>
          </a:xfrm>
        </p:grpSpPr>
        <p:sp>
          <p:nvSpPr>
            <p:cNvPr id="9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Business Model Canvas </a:t>
              </a:r>
            </a:p>
            <a:p>
              <a:r>
                <a:rPr lang="en-IE" sz="2000" b="1" dirty="0" smtClean="0">
                  <a:latin typeface="Arial" panose="020B0604020202020204" pitchFamily="34" charset="0"/>
                </a:rPr>
                <a:t>Trigger Sheet</a:t>
              </a:r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11" descr="strategyzer2.png"/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37984" y1="76923" x2="37984" y2="76923"/>
                        <a14:backgroundMark x1="35659" y1="10256" x2="35659" y2="10256"/>
                        <a14:backgroundMark x1="85271" y1="7692" x2="85271" y2="7692"/>
                        <a14:backgroundMark x1="90698" y1="61538" x2="90698" y2="61538"/>
                        <a14:backgroundMark x1="42636" y1="84615" x2="42636" y2="84615"/>
                        <a14:backgroundMark x1="30233" y1="74359" x2="30233" y2="74359"/>
                        <a14:backgroundMark x1="12403" y1="10256" x2="12403" y2="10256"/>
                        <a14:backgroundMark x1="18605" y1="12821" x2="18605" y2="12821"/>
                        <a14:backgroundMark x1="64341" y1="15385" x2="64341" y2="15385"/>
                        <a14:backgroundMark x1="46512" y1="71795" x2="46512" y2="71795"/>
                        <a14:backgroundMark x1="57364" y1="10256" x2="57364" y2="10256"/>
                        <a14:backgroundMark x1="94574" y1="12821" x2="94574" y2="1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10" y="6232410"/>
            <a:ext cx="724118" cy="218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100"/>
    </mc:Choice>
    <mc:Fallback xmlns="">
      <p:transition advTm="131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481" y="1510416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US" sz="4000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6481" y="265341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Value Proposition Canvas:</a:t>
            </a:r>
          </a:p>
          <a:p>
            <a:pPr lvl="0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>
                <a:hlinkClick r:id="rId4"/>
              </a:rPr>
              <a:t>https://www.youtube.com/watch?v=aN36EcTE54Q</a:t>
            </a:r>
            <a:r>
              <a:rPr lang="en-US" dirty="0"/>
              <a:t> 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80622" y="312854"/>
            <a:ext cx="4547352" cy="1140229"/>
            <a:chOff x="1497556" y="336920"/>
            <a:chExt cx="4547352" cy="1140229"/>
          </a:xfrm>
        </p:grpSpPr>
        <p:sp>
          <p:nvSpPr>
            <p:cNvPr id="15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Situation 2  </a:t>
              </a:r>
            </a:p>
            <a:p>
              <a:r>
                <a:rPr lang="en-IE" sz="2000" b="1" dirty="0" smtClean="0">
                  <a:latin typeface="Arial" panose="020B0604020202020204" pitchFamily="34" charset="0"/>
                </a:rPr>
                <a:t>Briefing</a:t>
              </a:r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136"/>
    </mc:Choice>
    <mc:Fallback xmlns="">
      <p:transition advTm="91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MAP Logo l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7" y="3141598"/>
            <a:ext cx="5791200" cy="797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2667" y="3939326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Arial Black"/>
                <a:cs typeface="Arial Black"/>
              </a:rPr>
              <a:t>The Business Model Actualisation Platform</a:t>
            </a:r>
            <a:r>
              <a:rPr lang="en-GB" dirty="0">
                <a:solidFill>
                  <a:srgbClr val="7F7F7F"/>
                </a:solidFill>
                <a:latin typeface="Arial Black"/>
                <a:cs typeface="Arial Black"/>
              </a:rPr>
              <a:t> 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20217</TotalTime>
  <Words>365</Words>
  <Application>Microsoft Macintosh PowerPoint</Application>
  <PresentationFormat>Custom</PresentationFormat>
  <Paragraphs>90</Paragraphs>
  <Slides>7</Slides>
  <Notes>2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Document</vt:lpstr>
      <vt:lpstr>PowerPoint Presentation</vt:lpstr>
      <vt:lpstr>PowerPoint Presentation</vt:lpstr>
      <vt:lpstr>PowerPoint Presentation</vt:lpstr>
      <vt:lpstr>Team/Company:        Date: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Session</dc:title>
  <dc:creator>Greg Devlin</dc:creator>
  <cp:lastModifiedBy>Greg Devlin</cp:lastModifiedBy>
  <cp:revision>150</cp:revision>
  <cp:lastPrinted>2017-07-11T11:36:01Z</cp:lastPrinted>
  <dcterms:created xsi:type="dcterms:W3CDTF">2016-07-22T15:45:57Z</dcterms:created>
  <dcterms:modified xsi:type="dcterms:W3CDTF">2017-10-05T19:25:18Z</dcterms:modified>
</cp:coreProperties>
</file>